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7" r:id="rId6"/>
    <p:sldId id="266" r:id="rId7"/>
    <p:sldId id="288" r:id="rId8"/>
    <p:sldId id="289" r:id="rId9"/>
    <p:sldId id="292" r:id="rId10"/>
    <p:sldId id="290" r:id="rId11"/>
    <p:sldId id="291" r:id="rId12"/>
    <p:sldId id="277" r:id="rId13"/>
    <p:sldId id="268" r:id="rId14"/>
    <p:sldId id="265" r:id="rId15"/>
    <p:sldId id="281" r:id="rId16"/>
    <p:sldId id="271" r:id="rId17"/>
    <p:sldId id="283" r:id="rId18"/>
    <p:sldId id="293" r:id="rId19"/>
    <p:sldId id="297" r:id="rId20"/>
    <p:sldId id="295" r:id="rId21"/>
    <p:sldId id="296" r:id="rId22"/>
    <p:sldId id="278" r:id="rId23"/>
    <p:sldId id="273" r:id="rId24"/>
  </p:sldIdLst>
  <p:sldSz cx="18288000" cy="10287000"/>
  <p:notesSz cx="6858000" cy="9144000"/>
  <p:embeddedFontLst>
    <p:embeddedFont>
      <p:font typeface="Anantason UltraExpanded Bold" pitchFamily="2" charset="-34"/>
      <p:regular r:id="rId25"/>
      <p:bold r:id="rId26"/>
    </p:embeddedFont>
    <p:embeddedFont>
      <p:font typeface="Anantason UltraExpanded Light" pitchFamily="2" charset="-34"/>
      <p:regular r:id="rId27"/>
    </p:embeddedFont>
    <p:embeddedFont>
      <p:font typeface="Codec Pro Bold" pitchFamily="2" charset="0"/>
      <p:regular r:id="rId28"/>
      <p:bold r:id="rId29"/>
    </p:embeddedFont>
    <p:embeddedFont>
      <p:font typeface="Codec Pro Ultra-Bold" pitchFamily="2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 autoAdjust="0"/>
    <p:restoredTop sz="94589" autoAdjust="0"/>
  </p:normalViewPr>
  <p:slideViewPr>
    <p:cSldViewPr>
      <p:cViewPr varScale="1">
        <p:scale>
          <a:sx n="80" d="100"/>
          <a:sy n="80" d="100"/>
        </p:scale>
        <p:origin x="9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7035" y="-3047188"/>
            <a:ext cx="16737065" cy="15342310"/>
          </a:xfrm>
          <a:custGeom>
            <a:avLst/>
            <a:gdLst/>
            <a:ahLst/>
            <a:cxnLst/>
            <a:rect l="l" t="t" r="r" b="b"/>
            <a:pathLst>
              <a:path w="16737065" h="15342310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8000" y="-6726635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21343" y="1284374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28960" y="8962233"/>
            <a:ext cx="11941308" cy="3283860"/>
          </a:xfrm>
          <a:custGeom>
            <a:avLst/>
            <a:gdLst/>
            <a:ahLst/>
            <a:cxnLst/>
            <a:rect l="l" t="t" r="r" b="b"/>
            <a:pathLst>
              <a:path w="11941308" h="3283860">
                <a:moveTo>
                  <a:pt x="0" y="0"/>
                </a:moveTo>
                <a:lnTo>
                  <a:pt x="11941307" y="0"/>
                </a:lnTo>
                <a:lnTo>
                  <a:pt x="11941307" y="3283859"/>
                </a:lnTo>
                <a:lnTo>
                  <a:pt x="0" y="3283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7953699"/>
            <a:ext cx="6243955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Nicolae </a:t>
            </a:r>
            <a:r>
              <a:rPr lang="en-US" sz="2800" b="1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Mogage</a:t>
            </a: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– 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126171"/>
            <a:ext cx="16737064" cy="4157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Analysis of </a:t>
            </a:r>
          </a:p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Machine Learning Models </a:t>
            </a:r>
          </a:p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For Image Classification on Cifar-10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8B79F-23BE-79BB-7A5A-19C8FABF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DCF1A6-D6B1-7775-BE13-B801ECDA3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CA0E01A-2385-219D-4AC2-1029475377A2}"/>
              </a:ext>
            </a:extLst>
          </p:cNvPr>
          <p:cNvSpPr txBox="1"/>
          <p:nvPr/>
        </p:nvSpPr>
        <p:spPr>
          <a:xfrm>
            <a:off x="1028700" y="1019175"/>
            <a:ext cx="126873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Vision Transformers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6748E6B-D137-3C82-B80C-A1B5BE7B9B77}"/>
              </a:ext>
            </a:extLst>
          </p:cNvPr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transformer&#10;&#10;Description automatically generated">
            <a:extLst>
              <a:ext uri="{FF2B5EF4-FFF2-40B4-BE49-F238E27FC236}">
                <a16:creationId xmlns:a16="http://schemas.microsoft.com/office/drawing/2014/main" id="{0F00227C-3028-EA2B-62E2-CF9E86683E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97" y="1842009"/>
            <a:ext cx="14304195" cy="747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3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8FD82-D457-5F57-9254-255EE7D2A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E3087B-55B2-F026-97C7-0003BE4583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91D5AC7-71E8-B6D9-FFE9-2A4FA9D33A7A}"/>
              </a:ext>
            </a:extLst>
          </p:cNvPr>
          <p:cNvSpPr txBox="1"/>
          <p:nvPr/>
        </p:nvSpPr>
        <p:spPr>
          <a:xfrm>
            <a:off x="1028700" y="1019175"/>
            <a:ext cx="12687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Convolutional Vision Transformers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A7E2FD9-384B-D3EB-E9FA-A31149A7FFB1}"/>
              </a:ext>
            </a:extLst>
          </p:cNvPr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418E8C9D-8049-BB60-6C07-4EF9CD7E5D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9" y="2628900"/>
            <a:ext cx="16609501" cy="59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1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B9E0D-2C42-0FF4-8654-DC9028FF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28789E-A942-640D-F732-6446D4F5F139}"/>
              </a:ext>
            </a:extLst>
          </p:cNvPr>
          <p:cNvSpPr/>
          <p:nvPr/>
        </p:nvSpPr>
        <p:spPr>
          <a:xfrm>
            <a:off x="-2133600" y="-2132844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45B4C3-A31B-58AF-F0BE-4BEA1188D51F}"/>
              </a:ext>
            </a:extLst>
          </p:cNvPr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19B4FFF-5976-1DD0-F191-2B6E76C4BF09}"/>
              </a:ext>
            </a:extLst>
          </p:cNvPr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232747B-320E-D6AA-2FC5-6BE238790AD1}"/>
              </a:ext>
            </a:extLst>
          </p:cNvPr>
          <p:cNvSpPr txBox="1"/>
          <p:nvPr/>
        </p:nvSpPr>
        <p:spPr>
          <a:xfrm>
            <a:off x="1915092" y="4351465"/>
            <a:ext cx="914459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F9F293F-2837-7AEF-B5C9-D6228CF37AEF}"/>
              </a:ext>
            </a:extLst>
          </p:cNvPr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402244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0800" y="-32385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78401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Setup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44256" y="6865599"/>
            <a:ext cx="6931681" cy="6186525"/>
          </a:xfrm>
          <a:custGeom>
            <a:avLst/>
            <a:gdLst/>
            <a:ahLst/>
            <a:cxnLst/>
            <a:rect l="l" t="t" r="r" b="b"/>
            <a:pathLst>
              <a:path w="6931681" h="6186525">
                <a:moveTo>
                  <a:pt x="0" y="0"/>
                </a:moveTo>
                <a:lnTo>
                  <a:pt x="6931682" y="0"/>
                </a:lnTo>
                <a:lnTo>
                  <a:pt x="6931682" y="6186525"/>
                </a:lnTo>
                <a:lnTo>
                  <a:pt x="0" y="618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2D192DE-F772-E1BF-3473-106641C80038}"/>
              </a:ext>
            </a:extLst>
          </p:cNvPr>
          <p:cNvSpPr txBox="1"/>
          <p:nvPr/>
        </p:nvSpPr>
        <p:spPr>
          <a:xfrm>
            <a:off x="2409599" y="5293815"/>
            <a:ext cx="28194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Models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36C00A0-9393-63D3-5A6A-2D717482D873}"/>
              </a:ext>
            </a:extLst>
          </p:cNvPr>
          <p:cNvSpPr txBox="1"/>
          <p:nvPr/>
        </p:nvSpPr>
        <p:spPr>
          <a:xfrm>
            <a:off x="13406976" y="5293816"/>
            <a:ext cx="28194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Metrics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EAFC1D2-DACE-1B70-12DF-6B3B1F334EEA}"/>
              </a:ext>
            </a:extLst>
          </p:cNvPr>
          <p:cNvSpPr txBox="1"/>
          <p:nvPr/>
        </p:nvSpPr>
        <p:spPr>
          <a:xfrm>
            <a:off x="7042566" y="5295900"/>
            <a:ext cx="420286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Functions</a:t>
            </a:r>
          </a:p>
        </p:txBody>
      </p:sp>
      <p:pic>
        <p:nvPicPr>
          <p:cNvPr id="18" name="Graphic 17" descr="Settings with solid fill">
            <a:extLst>
              <a:ext uri="{FF2B5EF4-FFF2-40B4-BE49-F238E27FC236}">
                <a16:creationId xmlns:a16="http://schemas.microsoft.com/office/drawing/2014/main" id="{E9EC3F15-8CC2-7877-6690-9BA971DA4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2721" y="3091259"/>
            <a:ext cx="2202556" cy="2202556"/>
          </a:xfrm>
          <a:prstGeom prst="rect">
            <a:avLst/>
          </a:prstGeom>
        </p:spPr>
      </p:pic>
      <p:pic>
        <p:nvPicPr>
          <p:cNvPr id="24" name="Graphic 23" descr="Bar graph with upward trend with solid fill">
            <a:extLst>
              <a:ext uri="{FF2B5EF4-FFF2-40B4-BE49-F238E27FC236}">
                <a16:creationId xmlns:a16="http://schemas.microsoft.com/office/drawing/2014/main" id="{D0B68D43-AA4B-B6ED-04F1-E8E5C974E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5398" y="3091259"/>
            <a:ext cx="2202556" cy="2202556"/>
          </a:xfrm>
          <a:prstGeom prst="rect">
            <a:avLst/>
          </a:prstGeom>
        </p:spPr>
      </p:pic>
      <p:pic>
        <p:nvPicPr>
          <p:cNvPr id="26" name="Graphic 25" descr="Drawing compass with solid fill">
            <a:extLst>
              <a:ext uri="{FF2B5EF4-FFF2-40B4-BE49-F238E27FC236}">
                <a16:creationId xmlns:a16="http://schemas.microsoft.com/office/drawing/2014/main" id="{274EA1DF-5D36-50A3-4470-FD9ABFB9D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0603" y="3446108"/>
            <a:ext cx="1697392" cy="16973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6286" y="-62103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47427" y="933873"/>
            <a:ext cx="42242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Losses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4E7A607-3BE6-7B76-AEE2-827DCEAB17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97692" y="2705100"/>
            <a:ext cx="1669261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8760E-7B8E-2F39-8E92-AD6EBC46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4FEFE5-4859-6921-6AD5-37D454F60172}"/>
              </a:ext>
            </a:extLst>
          </p:cNvPr>
          <p:cNvSpPr/>
          <p:nvPr/>
        </p:nvSpPr>
        <p:spPr>
          <a:xfrm>
            <a:off x="-2819400" y="-62103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B2984C-12D5-B252-0007-95D6F01D9823}"/>
              </a:ext>
            </a:extLst>
          </p:cNvPr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576009-D887-A32A-B3EA-E3C6EB2706C3}"/>
              </a:ext>
            </a:extLst>
          </p:cNvPr>
          <p:cNvSpPr txBox="1"/>
          <p:nvPr/>
        </p:nvSpPr>
        <p:spPr>
          <a:xfrm>
            <a:off x="1047427" y="933873"/>
            <a:ext cx="7867973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Validation metrics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82DBEF-CA4E-158B-1DA6-9BEAB75CD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97692" y="2705100"/>
            <a:ext cx="1669261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9" y="1019175"/>
            <a:ext cx="866514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</a:t>
            </a:r>
          </a:p>
        </p:txBody>
      </p:sp>
      <p:pic>
        <p:nvPicPr>
          <p:cNvPr id="6" name="Picture 5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A8C9DFC8-6CE0-7BC5-C324-B4B24644A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3535859"/>
            <a:ext cx="167869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69B73-4D2A-DE9D-C5D6-812C55BB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94CB7B-B658-D215-62F6-41940BDFF999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7117C0-6A9E-5207-1E1F-70742F754C15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75B0A4-AB80-AA25-02AF-89A08906AAE5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Confusion Matrix – CNN</a:t>
            </a:r>
          </a:p>
        </p:txBody>
      </p:sp>
      <p:pic>
        <p:nvPicPr>
          <p:cNvPr id="6" name="Picture 5" descr="A graph with blue squares and black text&#10;&#10;Description automatically generated">
            <a:extLst>
              <a:ext uri="{FF2B5EF4-FFF2-40B4-BE49-F238E27FC236}">
                <a16:creationId xmlns:a16="http://schemas.microsoft.com/office/drawing/2014/main" id="{53670D22-AD90-38F4-1C6B-F234D4C8D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95500"/>
            <a:ext cx="8305800" cy="74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BCAC4-8DC4-8207-B30A-8F520F88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7DB5B8-1BC1-EDDC-37BB-AE12BBFFC214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F3250CD-8042-900F-25A0-EEEED65E825B}"/>
              </a:ext>
            </a:extLst>
          </p:cNvPr>
          <p:cNvSpPr/>
          <p:nvPr/>
        </p:nvSpPr>
        <p:spPr>
          <a:xfrm>
            <a:off x="-3048000" y="-6754193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A47B871-66B5-7B17-BC87-49700C9F158C}"/>
              </a:ext>
            </a:extLst>
          </p:cNvPr>
          <p:cNvSpPr txBox="1"/>
          <p:nvPr/>
        </p:nvSpPr>
        <p:spPr>
          <a:xfrm>
            <a:off x="1028699" y="1019175"/>
            <a:ext cx="1062990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Confusion Matrix –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ResNet</a:t>
            </a:r>
            <a:endParaRPr lang="en-US" sz="50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5" name="Picture 4" descr="A graph with blue squares and white text&#10;&#10;Description automatically generated">
            <a:extLst>
              <a:ext uri="{FF2B5EF4-FFF2-40B4-BE49-F238E27FC236}">
                <a16:creationId xmlns:a16="http://schemas.microsoft.com/office/drawing/2014/main" id="{D2BA71E9-07E2-FF00-9DCC-D76C4BFEA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0097"/>
            <a:ext cx="7623124" cy="6857728"/>
          </a:xfrm>
          <a:prstGeom prst="rect">
            <a:avLst/>
          </a:prstGeom>
        </p:spPr>
      </p:pic>
      <p:pic>
        <p:nvPicPr>
          <p:cNvPr id="7" name="Picture 6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C215D8F5-ECC6-14CB-C2AE-3D9522654D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90" y="2410097"/>
            <a:ext cx="7623124" cy="6857728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02DA73A8-8CFC-FC24-3045-4F981665B4E1}"/>
              </a:ext>
            </a:extLst>
          </p:cNvPr>
          <p:cNvSpPr txBox="1"/>
          <p:nvPr/>
        </p:nvSpPr>
        <p:spPr>
          <a:xfrm>
            <a:off x="1277526" y="9259075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scratch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B9607B9-C22D-A878-3D73-F4C73716D1E8}"/>
              </a:ext>
            </a:extLst>
          </p:cNvPr>
          <p:cNvSpPr txBox="1"/>
          <p:nvPr/>
        </p:nvSpPr>
        <p:spPr>
          <a:xfrm>
            <a:off x="9837921" y="9259075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pretrained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3427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CE9D1-43DE-CFEB-1A69-804E08B8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548AF6-029F-5A9F-AD99-5FD3D79E6F99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0499C2-EF78-1F1A-D09F-49B2CD7B4C97}"/>
              </a:ext>
            </a:extLst>
          </p:cNvPr>
          <p:cNvSpPr/>
          <p:nvPr/>
        </p:nvSpPr>
        <p:spPr>
          <a:xfrm>
            <a:off x="-3048000" y="-6754193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9AD544-8106-F65F-C5C3-B3CA7F1B208C}"/>
              </a:ext>
            </a:extLst>
          </p:cNvPr>
          <p:cNvSpPr txBox="1"/>
          <p:nvPr/>
        </p:nvSpPr>
        <p:spPr>
          <a:xfrm>
            <a:off x="1028699" y="1019175"/>
            <a:ext cx="1085850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Confusion Matrix –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DenseNet</a:t>
            </a:r>
            <a:endParaRPr lang="en-US" sz="50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6F2C321-F21E-0D39-D230-AFD2BEDC5F3B}"/>
              </a:ext>
            </a:extLst>
          </p:cNvPr>
          <p:cNvSpPr txBox="1"/>
          <p:nvPr/>
        </p:nvSpPr>
        <p:spPr>
          <a:xfrm>
            <a:off x="1277526" y="9259075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scratch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48518CD-052F-913E-D0A2-E1E792B4ABD0}"/>
              </a:ext>
            </a:extLst>
          </p:cNvPr>
          <p:cNvSpPr txBox="1"/>
          <p:nvPr/>
        </p:nvSpPr>
        <p:spPr>
          <a:xfrm>
            <a:off x="9837921" y="9259075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pretrained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6" name="Picture 5" descr="A graph with numbers and a number in the center&#10;&#10;Description automatically generated with medium confidence">
            <a:extLst>
              <a:ext uri="{FF2B5EF4-FFF2-40B4-BE49-F238E27FC236}">
                <a16:creationId xmlns:a16="http://schemas.microsoft.com/office/drawing/2014/main" id="{35BC582D-8B97-6392-BE9A-8E8699CEA6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2" y="2410097"/>
            <a:ext cx="7613397" cy="6848978"/>
          </a:xfrm>
          <a:prstGeom prst="rect">
            <a:avLst/>
          </a:prstGeom>
        </p:spPr>
      </p:pic>
      <p:pic>
        <p:nvPicPr>
          <p:cNvPr id="10" name="Picture 9" descr="A graph with blue squares and black text&#10;&#10;Description automatically generated">
            <a:extLst>
              <a:ext uri="{FF2B5EF4-FFF2-40B4-BE49-F238E27FC236}">
                <a16:creationId xmlns:a16="http://schemas.microsoft.com/office/drawing/2014/main" id="{C235BF61-395E-8B7A-18B3-C499EC558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53" y="2410097"/>
            <a:ext cx="7613397" cy="6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0457" y="-445229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99177" y="7333826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98686"/>
            <a:ext cx="38445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3200" y="3558719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CIFAR-10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3200" y="6143203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3880" y="3558719"/>
            <a:ext cx="6293181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53880" y="6143203"/>
            <a:ext cx="5853209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68671" y="3162308"/>
            <a:ext cx="1163073" cy="1438275"/>
            <a:chOff x="0" y="0"/>
            <a:chExt cx="1550764" cy="191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83971" y="3162308"/>
            <a:ext cx="1163073" cy="1438275"/>
            <a:chOff x="0" y="0"/>
            <a:chExt cx="1550764" cy="191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8671" y="5746793"/>
            <a:ext cx="1163073" cy="1438275"/>
            <a:chOff x="0" y="0"/>
            <a:chExt cx="1550764" cy="191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83971" y="5746793"/>
            <a:ext cx="1163073" cy="1438275"/>
            <a:chOff x="0" y="0"/>
            <a:chExt cx="1550764" cy="191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F9EB8-B1B5-22DA-1F57-1D54BCB5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3A46C0-CD5E-BCE2-8647-34E4B72E88AF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C0ED4C8-6C19-622B-A2F5-99B5D7FE507B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E18397-86DA-34CB-E001-E79422A7A6A6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Confusion Matrix –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ViT</a:t>
            </a:r>
            <a:endParaRPr lang="en-US" sz="50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5" name="Picture 4" descr="A graph with blue squares and black text&#10;&#10;Description automatically generated">
            <a:extLst>
              <a:ext uri="{FF2B5EF4-FFF2-40B4-BE49-F238E27FC236}">
                <a16:creationId xmlns:a16="http://schemas.microsoft.com/office/drawing/2014/main" id="{48A2C8DE-AAF8-8965-4A95-982B3D30F3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095500"/>
            <a:ext cx="8301715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2CE8F-94E3-029F-B648-86D69266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9ECC7D-1AF4-A9D2-61B6-CD4F38EE95E1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9CAB21-AEB5-36EC-C076-826A3C784193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F626288-0520-9EF5-5050-52A270E61EB7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Confusion Matrix –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CvT</a:t>
            </a:r>
            <a:endParaRPr lang="en-US" sz="50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5" name="Picture 4" descr="A graph with numbers and a triangle&#10;&#10;Description automatically generated with medium confidence">
            <a:extLst>
              <a:ext uri="{FF2B5EF4-FFF2-40B4-BE49-F238E27FC236}">
                <a16:creationId xmlns:a16="http://schemas.microsoft.com/office/drawing/2014/main" id="{8425E4ED-71D0-E752-0ACE-BD7CF37DD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109866"/>
            <a:ext cx="8305801" cy="74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168F-D68C-1B16-1DDD-CE99F75EB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013BAC-7694-70C7-536F-32394A41A163}"/>
              </a:ext>
            </a:extLst>
          </p:cNvPr>
          <p:cNvSpPr/>
          <p:nvPr/>
        </p:nvSpPr>
        <p:spPr>
          <a:xfrm>
            <a:off x="-2133600" y="-2132844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BBEA9D-75D0-B83E-34BF-DE74D3A10756}"/>
              </a:ext>
            </a:extLst>
          </p:cNvPr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2B2C481-807C-C490-3886-126A5D75EB6C}"/>
              </a:ext>
            </a:extLst>
          </p:cNvPr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61F22A0-EA42-C076-0447-AD593610F7A2}"/>
              </a:ext>
            </a:extLst>
          </p:cNvPr>
          <p:cNvSpPr txBox="1"/>
          <p:nvPr/>
        </p:nvSpPr>
        <p:spPr>
          <a:xfrm>
            <a:off x="1915092" y="4351465"/>
            <a:ext cx="914459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11F1F5-4BB9-1FAB-1826-21D5778ADF43}"/>
              </a:ext>
            </a:extLst>
          </p:cNvPr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9168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382000" y="3695700"/>
            <a:ext cx="13306015" cy="5740487"/>
          </a:xfrm>
          <a:custGeom>
            <a:avLst/>
            <a:gdLst/>
            <a:ahLst/>
            <a:cxnLst/>
            <a:rect l="l" t="t" r="r" b="b"/>
            <a:pathLst>
              <a:path w="13306015" h="5740487">
                <a:moveTo>
                  <a:pt x="0" y="0"/>
                </a:moveTo>
                <a:lnTo>
                  <a:pt x="13306015" y="0"/>
                </a:lnTo>
                <a:lnTo>
                  <a:pt x="13306015" y="5740487"/>
                </a:lnTo>
                <a:lnTo>
                  <a:pt x="0" y="574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485900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2171700"/>
            <a:ext cx="16230600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24"/>
              </a:lnSpc>
              <a:spcBef>
                <a:spcPct val="0"/>
              </a:spcBef>
            </a:pPr>
            <a:r>
              <a:rPr lang="en-US" sz="10557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THANK YOU!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8D99274-D41D-DADD-D9D0-1812B625822E}"/>
              </a:ext>
            </a:extLst>
          </p:cNvPr>
          <p:cNvSpPr/>
          <p:nvPr/>
        </p:nvSpPr>
        <p:spPr>
          <a:xfrm>
            <a:off x="863258" y="3928591"/>
            <a:ext cx="8262813" cy="7787701"/>
          </a:xfrm>
          <a:custGeom>
            <a:avLst/>
            <a:gdLst/>
            <a:ahLst/>
            <a:cxnLst/>
            <a:rect l="l" t="t" r="r" b="b"/>
            <a:pathLst>
              <a:path w="8262813" h="7787701">
                <a:moveTo>
                  <a:pt x="0" y="0"/>
                </a:moveTo>
                <a:lnTo>
                  <a:pt x="8262813" y="0"/>
                </a:lnTo>
                <a:lnTo>
                  <a:pt x="8262813" y="7787701"/>
                </a:lnTo>
                <a:lnTo>
                  <a:pt x="0" y="778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9800" y="-13335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229100"/>
            <a:ext cx="11937756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66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CIFAR-10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3048000" y="-68961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5028996" y="1028700"/>
            <a:ext cx="85221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Dataset instances</a:t>
            </a:r>
          </a:p>
        </p:txBody>
      </p:sp>
      <p:pic>
        <p:nvPicPr>
          <p:cNvPr id="13" name="Picture 12" descr="A collage of dogs&#10;&#10;Description automatically generated">
            <a:extLst>
              <a:ext uri="{FF2B5EF4-FFF2-40B4-BE49-F238E27FC236}">
                <a16:creationId xmlns:a16="http://schemas.microsoft.com/office/drawing/2014/main" id="{F5FABF8D-9FCF-2C38-6057-DB4949110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8" y="3467100"/>
            <a:ext cx="16635684" cy="3935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Methods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26873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Convolutional Neuronal Networks</a:t>
            </a:r>
          </a:p>
        </p:txBody>
      </p:sp>
      <p:sp>
        <p:nvSpPr>
          <p:cNvPr id="21" name="Freeform 21"/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DEDDD2ED-8F99-6731-595D-BCA0C481A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4100"/>
            <a:ext cx="11397933" cy="6366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36FF5-89EE-1D68-03E3-7F918E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75119D-AE74-A96F-729D-B93929E05B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E4FE6D-64B4-2917-9302-C9EC46B7E365}"/>
              </a:ext>
            </a:extLst>
          </p:cNvPr>
          <p:cNvSpPr txBox="1"/>
          <p:nvPr/>
        </p:nvSpPr>
        <p:spPr>
          <a:xfrm>
            <a:off x="1028700" y="1019175"/>
            <a:ext cx="126873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Deep Residual Networks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FAAB16F-A6ED-DB09-E3C2-58FCAA4BCEB6}"/>
              </a:ext>
            </a:extLst>
          </p:cNvPr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AFEE9AEF-8962-8A56-0D7E-351F56D0B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06966"/>
            <a:ext cx="6744471" cy="3742174"/>
          </a:xfrm>
          <a:prstGeom prst="rect">
            <a:avLst/>
          </a:prstGeom>
        </p:spPr>
      </p:pic>
      <p:pic>
        <p:nvPicPr>
          <p:cNvPr id="5" name="Picture 4" descr="A black and white image of a circle&#10;&#10;Description automatically generated">
            <a:extLst>
              <a:ext uri="{FF2B5EF4-FFF2-40B4-BE49-F238E27FC236}">
                <a16:creationId xmlns:a16="http://schemas.microsoft.com/office/drawing/2014/main" id="{DB26AA2F-8633-9C08-BF71-D26E15ACE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52" y="3606966"/>
            <a:ext cx="10038548" cy="3742174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4D45F98A-9297-19E1-1D7B-0428037ECEF7}"/>
              </a:ext>
            </a:extLst>
          </p:cNvPr>
          <p:cNvSpPr txBox="1"/>
          <p:nvPr/>
        </p:nvSpPr>
        <p:spPr>
          <a:xfrm>
            <a:off x="609600" y="7436171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Building Block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107B45A-5BDD-89E6-D9CE-EECEF08670D4}"/>
              </a:ext>
            </a:extLst>
          </p:cNvPr>
          <p:cNvSpPr txBox="1"/>
          <p:nvPr/>
        </p:nvSpPr>
        <p:spPr>
          <a:xfrm>
            <a:off x="7639852" y="7436171"/>
            <a:ext cx="8971748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Residual vs Bottleneck Blocks</a:t>
            </a:r>
          </a:p>
        </p:txBody>
      </p:sp>
    </p:spTree>
    <p:extLst>
      <p:ext uri="{BB962C8B-B14F-4D97-AF65-F5344CB8AC3E}">
        <p14:creationId xmlns:p14="http://schemas.microsoft.com/office/powerpoint/2010/main" val="172460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0BDFA-05AA-EE6F-88DB-CDFA25DF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43E537-726C-EAC6-84D9-956F0538D7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395A9E6-9F30-7193-B7B7-620ECDAE9B22}"/>
              </a:ext>
            </a:extLst>
          </p:cNvPr>
          <p:cNvSpPr txBox="1"/>
          <p:nvPr/>
        </p:nvSpPr>
        <p:spPr>
          <a:xfrm>
            <a:off x="1028700" y="1019175"/>
            <a:ext cx="171069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Densely Connected Convolutional Networks 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13FA6A7-C48D-A146-1AF4-D7CC5B395EA9}"/>
              </a:ext>
            </a:extLst>
          </p:cNvPr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4CBFD70-9103-87C7-8764-DD20FC8B44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95500"/>
            <a:ext cx="9829800" cy="641268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C2E4F82-975B-8769-18BC-AD47835E9B9E}"/>
              </a:ext>
            </a:extLst>
          </p:cNvPr>
          <p:cNvSpPr txBox="1"/>
          <p:nvPr/>
        </p:nvSpPr>
        <p:spPr>
          <a:xfrm>
            <a:off x="5428864" y="8508184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Dense Block</a:t>
            </a:r>
          </a:p>
        </p:txBody>
      </p:sp>
    </p:spTree>
    <p:extLst>
      <p:ext uri="{BB962C8B-B14F-4D97-AF65-F5344CB8AC3E}">
        <p14:creationId xmlns:p14="http://schemas.microsoft.com/office/powerpoint/2010/main" val="395604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06A33-0812-2020-EF63-5C828CEA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381B11-9ACA-B2BF-67D5-476B6C056C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F0401-3678-0578-8675-99D0670B2FCE}"/>
              </a:ext>
            </a:extLst>
          </p:cNvPr>
          <p:cNvSpPr txBox="1"/>
          <p:nvPr/>
        </p:nvSpPr>
        <p:spPr>
          <a:xfrm>
            <a:off x="1028700" y="1019175"/>
            <a:ext cx="171069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Densely Connected Convolutional Networks 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415E36C-4D85-B1D6-580D-BF6CBF3AA472}"/>
              </a:ext>
            </a:extLst>
          </p:cNvPr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AC610FC2-D066-9203-2694-6116C9CE4E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7" y="3705391"/>
            <a:ext cx="17406485" cy="232854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3D25441-B3E7-0FCD-4659-434398530183}"/>
              </a:ext>
            </a:extLst>
          </p:cNvPr>
          <p:cNvSpPr txBox="1"/>
          <p:nvPr/>
        </p:nvSpPr>
        <p:spPr>
          <a:xfrm>
            <a:off x="5029200" y="6188075"/>
            <a:ext cx="674447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DenseNet</a:t>
            </a: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2854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117</Words>
  <Application>Microsoft Macintosh PowerPoint</Application>
  <PresentationFormat>Custom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Anantason UltraExpanded Bold</vt:lpstr>
      <vt:lpstr>Anantason UltraExpanded Light</vt:lpstr>
      <vt:lpstr>Arial</vt:lpstr>
      <vt:lpstr>Codec Pro Bold</vt:lpstr>
      <vt:lpstr>Codec Pro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cp:lastModifiedBy>Nicolae Mogage</cp:lastModifiedBy>
  <cp:revision>14</cp:revision>
  <dcterms:created xsi:type="dcterms:W3CDTF">2006-08-16T00:00:00Z</dcterms:created>
  <dcterms:modified xsi:type="dcterms:W3CDTF">2024-12-16T23:34:39Z</dcterms:modified>
  <dc:identifier>DAGXfny7yME</dc:identifier>
</cp:coreProperties>
</file>